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75" r:id="rId4"/>
    <p:sldId id="280" r:id="rId5"/>
    <p:sldId id="261" r:id="rId6"/>
    <p:sldId id="281" r:id="rId7"/>
    <p:sldId id="282" r:id="rId8"/>
    <p:sldId id="283" r:id="rId9"/>
    <p:sldId id="27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5" autoAdjust="0"/>
    <p:restoredTop sz="94536" autoAdjust="0"/>
  </p:normalViewPr>
  <p:slideViewPr>
    <p:cSldViewPr snapToGrid="0">
      <p:cViewPr varScale="1">
        <p:scale>
          <a:sx n="75" d="100"/>
          <a:sy n="75" d="100"/>
        </p:scale>
        <p:origin x="-30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59307-BB59-41B1-B7D7-018377D69916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D3D625-F448-43A4-9089-26218EBBA9C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3D625-F448-43A4-9089-26218EBBA9C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4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715A3-6017-4358-A8B2-EA422CE386E8}" type="datetimeFigureOut">
              <a:rPr lang="zh-CN" altLang="en-US" smtClean="0"/>
              <a:pPr/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41DE9-E95C-4238-A0CB-AE217F2328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2754575" y="1483334"/>
            <a:ext cx="673381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方正大黑简体" pitchFamily="65" charset="-122"/>
                <a:ea typeface="方正大黑简体" pitchFamily="65" charset="-122"/>
                <a:cs typeface="Times New Roman" panose="02020603050405020304" pitchFamily="18" charset="0"/>
              </a:rPr>
              <a:t>20xx</a:t>
            </a:r>
            <a:r>
              <a:rPr kumimoji="0" lang="zh-CN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年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目标考核报告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048000" y="2721596"/>
            <a:ext cx="7212281" cy="1170542"/>
          </a:xfrm>
        </p:spPr>
        <p:txBody>
          <a:bodyPr>
            <a:normAutofit/>
          </a:bodyPr>
          <a:lstStyle/>
          <a:p>
            <a:pPr algn="ctr"/>
            <a:r>
              <a:rPr kumimoji="0" lang="en-US" altLang="zh-CN" sz="4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****</a:t>
            </a:r>
            <a:r>
              <a:rPr kumimoji="0" lang="zh-CN" altLang="en-US" sz="4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方正小标宋简体" panose="03000509000000000000" pitchFamily="2" charset="-122"/>
                <a:cs typeface="Times New Roman" panose="02020603050405020304" pitchFamily="18" charset="0"/>
              </a:rPr>
              <a:t>学院</a:t>
            </a:r>
            <a:endParaRPr lang="zh-CN" altLang="en-US" sz="40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149600" y="1720851"/>
            <a:ext cx="6807200" cy="555625"/>
            <a:chOff x="1392" y="1344"/>
            <a:chExt cx="3216" cy="350"/>
          </a:xfrm>
        </p:grpSpPr>
        <p:sp>
          <p:nvSpPr>
            <p:cNvPr id="15363" name="Line 3"/>
            <p:cNvSpPr>
              <a:spLocks noChangeShapeType="1"/>
            </p:cNvSpPr>
            <p:nvPr/>
          </p:nvSpPr>
          <p:spPr bwMode="gray">
            <a:xfrm>
              <a:off x="1584" y="169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gray">
            <a:xfrm rot="3419336">
              <a:off x="1405" y="133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5365" name="Text Box 5"/>
            <p:cNvSpPr txBox="1">
              <a:spLocks noChangeArrowheads="1"/>
            </p:cNvSpPr>
            <p:nvPr/>
          </p:nvSpPr>
          <p:spPr bwMode="gray">
            <a:xfrm>
              <a:off x="2304" y="1386"/>
              <a:ext cx="87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en-US" altLang="zh-CN" sz="2400" dirty="0"/>
            </a:p>
          </p:txBody>
        </p:sp>
        <p:sp>
          <p:nvSpPr>
            <p:cNvPr id="15366" name="Text Box 6"/>
            <p:cNvSpPr txBox="1">
              <a:spLocks noChangeArrowheads="1"/>
            </p:cNvSpPr>
            <p:nvPr/>
          </p:nvSpPr>
          <p:spPr bwMode="gray">
            <a:xfrm>
              <a:off x="1440" y="1358"/>
              <a:ext cx="191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51201" y="1570430"/>
            <a:ext cx="6503460" cy="1787124"/>
            <a:chOff x="3251201" y="1570430"/>
            <a:chExt cx="6503460" cy="1787124"/>
          </a:xfrm>
        </p:grpSpPr>
        <p:sp>
          <p:nvSpPr>
            <p:cNvPr id="15368" name="Line 8"/>
            <p:cNvSpPr>
              <a:spLocks noChangeShapeType="1"/>
            </p:cNvSpPr>
            <p:nvPr/>
          </p:nvSpPr>
          <p:spPr bwMode="gray">
            <a:xfrm>
              <a:off x="3353861" y="3357554"/>
              <a:ext cx="6400800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251201" y="1570430"/>
              <a:ext cx="5415177" cy="1636703"/>
              <a:chOff x="3149600" y="1814523"/>
              <a:chExt cx="5415177" cy="1636703"/>
            </a:xfrm>
          </p:grpSpPr>
          <p:sp>
            <p:nvSpPr>
              <p:cNvPr id="15369" name="Rectangle 9"/>
              <p:cNvSpPr>
                <a:spLocks noChangeArrowheads="1"/>
              </p:cNvSpPr>
              <p:nvPr/>
            </p:nvSpPr>
            <p:spPr bwMode="gray">
              <a:xfrm rot="3419336">
                <a:off x="3257021" y="2864380"/>
                <a:ext cx="479425" cy="694267"/>
              </a:xfrm>
              <a:prstGeom prst="rect">
                <a:avLst/>
              </a:prstGeom>
              <a:solidFill>
                <a:schemeClr val="accent2"/>
              </a:solidFill>
              <a:ln w="9525">
                <a:miter lim="800000"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15370" name="Text Box 10"/>
              <p:cNvSpPr txBox="1">
                <a:spLocks noChangeArrowheads="1"/>
              </p:cNvSpPr>
              <p:nvPr/>
            </p:nvSpPr>
            <p:spPr bwMode="gray">
              <a:xfrm>
                <a:off x="4667556" y="1814523"/>
                <a:ext cx="3897221" cy="46166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zh-CN" altLang="en-US" sz="2400" b="1" dirty="0"/>
                  <a:t>学院年度目标任务完成情况</a:t>
                </a:r>
                <a:endParaRPr lang="en-US" altLang="zh-CN" sz="2400" b="1" dirty="0"/>
              </a:p>
            </p:txBody>
          </p:sp>
        </p:grpSp>
        <p:sp>
          <p:nvSpPr>
            <p:cNvPr id="15371" name="Text Box 11"/>
            <p:cNvSpPr txBox="1">
              <a:spLocks noChangeArrowheads="1"/>
            </p:cNvSpPr>
            <p:nvPr/>
          </p:nvSpPr>
          <p:spPr bwMode="gray">
            <a:xfrm>
              <a:off x="3353861" y="2736587"/>
              <a:ext cx="404278" cy="46166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3" name="Group 12"/>
          <p:cNvGrpSpPr/>
          <p:nvPr/>
        </p:nvGrpSpPr>
        <p:grpSpPr bwMode="auto">
          <a:xfrm>
            <a:off x="3176643" y="2678114"/>
            <a:ext cx="6807200" cy="1562100"/>
            <a:chOff x="1392" y="1950"/>
            <a:chExt cx="3216" cy="984"/>
          </a:xfrm>
        </p:grpSpPr>
        <p:sp>
          <p:nvSpPr>
            <p:cNvPr id="15373" name="Line 13"/>
            <p:cNvSpPr>
              <a:spLocks noChangeShapeType="1"/>
            </p:cNvSpPr>
            <p:nvPr/>
          </p:nvSpPr>
          <p:spPr bwMode="gray">
            <a:xfrm>
              <a:off x="1584" y="293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4" name="Rectangle 14"/>
            <p:cNvSpPr>
              <a:spLocks noChangeArrowheads="1"/>
            </p:cNvSpPr>
            <p:nvPr/>
          </p:nvSpPr>
          <p:spPr bwMode="gray">
            <a:xfrm rot="3419336">
              <a:off x="1405" y="257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5375" name="Text Box 15"/>
            <p:cNvSpPr txBox="1">
              <a:spLocks noChangeArrowheads="1"/>
            </p:cNvSpPr>
            <p:nvPr/>
          </p:nvSpPr>
          <p:spPr bwMode="gray">
            <a:xfrm>
              <a:off x="2146" y="1950"/>
              <a:ext cx="1257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/>
                <a:t>存在的问题及原因</a:t>
              </a:r>
              <a:endParaRPr lang="en-US" altLang="zh-CN" sz="2400" b="1" dirty="0"/>
            </a:p>
          </p:txBody>
        </p:sp>
        <p:sp>
          <p:nvSpPr>
            <p:cNvPr id="15376" name="Text Box 16"/>
            <p:cNvSpPr txBox="1">
              <a:spLocks noChangeArrowheads="1"/>
            </p:cNvSpPr>
            <p:nvPr/>
          </p:nvSpPr>
          <p:spPr bwMode="gray">
            <a:xfrm>
              <a:off x="1440" y="2598"/>
              <a:ext cx="191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4" name="Group 17"/>
          <p:cNvGrpSpPr/>
          <p:nvPr/>
        </p:nvGrpSpPr>
        <p:grpSpPr bwMode="auto">
          <a:xfrm>
            <a:off x="3149600" y="3575051"/>
            <a:ext cx="6807200" cy="1606550"/>
            <a:chOff x="1392" y="2532"/>
            <a:chExt cx="3216" cy="1012"/>
          </a:xfrm>
        </p:grpSpPr>
        <p:sp>
          <p:nvSpPr>
            <p:cNvPr id="15378" name="Line 18"/>
            <p:cNvSpPr>
              <a:spLocks noChangeShapeType="1"/>
            </p:cNvSpPr>
            <p:nvPr/>
          </p:nvSpPr>
          <p:spPr bwMode="gray">
            <a:xfrm>
              <a:off x="1584" y="354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9" name="Rectangle 19"/>
            <p:cNvSpPr>
              <a:spLocks noChangeArrowheads="1"/>
            </p:cNvSpPr>
            <p:nvPr/>
          </p:nvSpPr>
          <p:spPr bwMode="gray">
            <a:xfrm rot="3419336">
              <a:off x="1405" y="3161"/>
              <a:ext cx="302" cy="328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5380" name="Text Box 20"/>
            <p:cNvSpPr txBox="1">
              <a:spLocks noChangeArrowheads="1"/>
            </p:cNvSpPr>
            <p:nvPr/>
          </p:nvSpPr>
          <p:spPr bwMode="gray">
            <a:xfrm>
              <a:off x="2157" y="2532"/>
              <a:ext cx="1215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zh-CN" altLang="en-US" sz="2400" b="1" dirty="0"/>
                <a:t>改进思考</a:t>
              </a:r>
              <a:endParaRPr lang="en-US" altLang="zh-CN" sz="2400" b="1" dirty="0"/>
            </a:p>
          </p:txBody>
        </p:sp>
        <p:sp>
          <p:nvSpPr>
            <p:cNvPr id="15381" name="Text Box 21"/>
            <p:cNvSpPr txBox="1">
              <a:spLocks noChangeArrowheads="1"/>
            </p:cNvSpPr>
            <p:nvPr/>
          </p:nvSpPr>
          <p:spPr bwMode="gray">
            <a:xfrm>
              <a:off x="1440" y="3188"/>
              <a:ext cx="191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1" name="标题 1"/>
          <p:cNvSpPr>
            <a:spLocks noGrp="1"/>
          </p:cNvSpPr>
          <p:nvPr>
            <p:ph type="title" idx="4294967295"/>
          </p:nvPr>
        </p:nvSpPr>
        <p:spPr>
          <a:xfrm>
            <a:off x="609600" y="644526"/>
            <a:ext cx="10972800" cy="1143000"/>
          </a:xfrm>
        </p:spPr>
        <p:txBody>
          <a:bodyPr/>
          <a:lstStyle/>
          <a:p>
            <a:pPr algn="ctr"/>
            <a:r>
              <a:rPr lang="zh-CN" altLang="en-US" dirty="0"/>
              <a:t>目  录</a:t>
            </a:r>
          </a:p>
        </p:txBody>
      </p:sp>
      <p:grpSp>
        <p:nvGrpSpPr>
          <p:cNvPr id="22" name="Group 2"/>
          <p:cNvGrpSpPr/>
          <p:nvPr/>
        </p:nvGrpSpPr>
        <p:grpSpPr bwMode="auto">
          <a:xfrm>
            <a:off x="3352800" y="4484371"/>
            <a:ext cx="6705600" cy="1603375"/>
            <a:chOff x="1440" y="684"/>
            <a:chExt cx="3168" cy="1010"/>
          </a:xfrm>
        </p:grpSpPr>
        <p:sp>
          <p:nvSpPr>
            <p:cNvPr id="23" name="Line 3"/>
            <p:cNvSpPr>
              <a:spLocks noChangeShapeType="1"/>
            </p:cNvSpPr>
            <p:nvPr/>
          </p:nvSpPr>
          <p:spPr bwMode="gray">
            <a:xfrm>
              <a:off x="1584" y="169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gray">
            <a:xfrm>
              <a:off x="2109" y="684"/>
              <a:ext cx="2003" cy="29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zh-CN" sz="2400" b="1" dirty="0"/>
                <a:t>2021</a:t>
              </a:r>
              <a:r>
                <a:rPr lang="zh-CN" altLang="en-US" sz="2400" b="1" dirty="0"/>
                <a:t>年</a:t>
              </a:r>
              <a:r>
                <a:rPr lang="zh-CN" altLang="en-US" sz="2400" b="1" dirty="0" smtClean="0"/>
                <a:t>计划</a:t>
              </a:r>
              <a:r>
                <a:rPr lang="zh-CN" altLang="en-US" sz="2400" b="1" dirty="0" smtClean="0"/>
                <a:t>和目标</a:t>
              </a:r>
              <a:endParaRPr lang="en-US" altLang="zh-CN" sz="2400" dirty="0"/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gray">
            <a:xfrm>
              <a:off x="1440" y="1358"/>
              <a:ext cx="191" cy="29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81000" y="1255122"/>
            <a:ext cx="10972800" cy="351806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一、</a:t>
            </a:r>
            <a:r>
              <a:rPr lang="zh-CN" altLang="en-US" sz="4400" b="1" dirty="0"/>
              <a:t>学院年度目标任务完成情况</a:t>
            </a:r>
            <a:r>
              <a:rPr lang="en-US" altLang="zh-CN" sz="4400" b="1" dirty="0"/>
              <a:t/>
            </a:r>
            <a:br>
              <a:rPr lang="en-US" altLang="zh-CN" sz="4400" b="1" dirty="0"/>
            </a:br>
            <a:endParaRPr lang="zh-CN" altLang="en-US" dirty="0"/>
          </a:p>
        </p:txBody>
      </p:sp>
      <p:sp>
        <p:nvSpPr>
          <p:cNvPr id="5" name="内容占位符 2">
            <a:extLst>
              <a:ext uri="{FF2B5EF4-FFF2-40B4-BE49-F238E27FC236}">
                <a16:creationId xmlns="" xmlns:a16="http://schemas.microsoft.com/office/drawing/2014/main" id="{53EAD3DD-A58E-4464-9684-A156D04ED5F4}"/>
              </a:ext>
            </a:extLst>
          </p:cNvPr>
          <p:cNvSpPr txBox="1">
            <a:spLocks/>
          </p:cNvSpPr>
          <p:nvPr/>
        </p:nvSpPr>
        <p:spPr>
          <a:xfrm>
            <a:off x="609600" y="1349535"/>
            <a:ext cx="10515600" cy="10515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dirty="0"/>
              <a:t>（一）</a:t>
            </a:r>
            <a:r>
              <a:rPr lang="en-US" altLang="zh-CN" dirty="0"/>
              <a:t>2020</a:t>
            </a:r>
            <a:r>
              <a:rPr lang="zh-CN" altLang="zh-CN" dirty="0"/>
              <a:t>年，学院主要指标完成情况</a:t>
            </a:r>
            <a:r>
              <a:rPr lang="zh-CN" altLang="zh-CN" sz="4000" dirty="0"/>
              <a:t>：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（</a:t>
            </a:r>
            <a:r>
              <a:rPr lang="zh-CN" altLang="zh-CN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需对照年度目标完成情况进行梳理，明确目标完成情况</a:t>
            </a:r>
            <a:r>
              <a:rPr lang="zh-CN" altLang="en-US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）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zh-CN" altLang="en-US" dirty="0"/>
          </a:p>
        </p:txBody>
      </p:sp>
      <p:graphicFrame>
        <p:nvGraphicFramePr>
          <p:cNvPr id="6" name="表格 5">
            <a:extLst>
              <a:ext uri="{FF2B5EF4-FFF2-40B4-BE49-F238E27FC236}">
                <a16:creationId xmlns="" xmlns:a16="http://schemas.microsoft.com/office/drawing/2014/main" id="{7F5E561A-6A5C-4F19-94CA-75F1B6A458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415246"/>
              </p:ext>
            </p:extLst>
          </p:nvPr>
        </p:nvGraphicFramePr>
        <p:xfrm>
          <a:off x="1333500" y="2495508"/>
          <a:ext cx="9067800" cy="3567747"/>
        </p:xfrm>
        <a:graphic>
          <a:graphicData uri="http://schemas.openxmlformats.org/drawingml/2006/table">
            <a:tbl>
              <a:tblPr firstRow="1" firstCol="1" bandRow="1"/>
              <a:tblGrid>
                <a:gridCol w="33775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45112"/>
                <a:gridCol w="28451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207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/>
                          <a:ea typeface="仿宋_GB2312" panose="02010609030101010101" charset="-122"/>
                          <a:cs typeface="宋体" panose="02010600030101010101" pitchFamily="2" charset="-122"/>
                        </a:rPr>
                        <a:t>指标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800" kern="100" dirty="0" smtClean="0">
                          <a:effectLst/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具体完成情况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Calibri" panose="020F0502020204030204"/>
                          <a:ea typeface="仿宋_GB2312" panose="02010609030101010101" charset="-122"/>
                          <a:cs typeface="Times New Roman" panose="02020603050405020304"/>
                        </a:rPr>
                        <a:t>核定分数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5280">
                <a:tc>
                  <a:txBody>
                    <a:bodyPr/>
                    <a:lstStyle/>
                    <a:p>
                      <a:pPr algn="just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3096">
                <a:tc>
                  <a:txBody>
                    <a:bodyPr/>
                    <a:lstStyle/>
                    <a:p>
                      <a:pPr marL="2667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8909">
                <a:tc>
                  <a:txBody>
                    <a:bodyPr/>
                    <a:lstStyle/>
                    <a:p>
                      <a:pPr marL="2667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5166">
                <a:tc>
                  <a:txBody>
                    <a:bodyPr/>
                    <a:lstStyle/>
                    <a:p>
                      <a:pPr marL="2667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8070">
                <a:tc>
                  <a:txBody>
                    <a:bodyPr/>
                    <a:lstStyle/>
                    <a:p>
                      <a:pPr marL="2667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仿宋_GB2312" panose="02010609030101010101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02778">
                <a:tc>
                  <a:txBody>
                    <a:bodyPr/>
                    <a:lstStyle/>
                    <a:p>
                      <a:pPr marL="2667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仿宋_GB2312" panose="02010609030101010101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8705">
                <a:tc>
                  <a:txBody>
                    <a:bodyPr/>
                    <a:lstStyle/>
                    <a:p>
                      <a:pPr marL="2667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仿宋_GB2312" panose="02010609030101010101" charset="-122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4263">
                <a:tc>
                  <a:txBody>
                    <a:bodyPr/>
                    <a:lstStyle/>
                    <a:p>
                      <a:pPr marL="266700"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/>
                          <a:ea typeface="仿宋_GB2312" panose="02010609030101010101" charset="-122"/>
                          <a:cs typeface="宋体" panose="02010600030101010101" pitchFamily="2" charset="-122"/>
                        </a:rPr>
                        <a:t>合计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00079" y="836914"/>
            <a:ext cx="10972800" cy="1143000"/>
          </a:xfrm>
        </p:spPr>
        <p:txBody>
          <a:bodyPr>
            <a:normAutofit/>
          </a:bodyPr>
          <a:lstStyle/>
          <a:p>
            <a:r>
              <a:rPr lang="zh-CN" altLang="en-US" sz="3600" dirty="0"/>
              <a:t>（二）</a:t>
            </a:r>
            <a:r>
              <a:rPr lang="zh-CN" altLang="en-US" sz="3600" b="1" dirty="0"/>
              <a:t>、学院</a:t>
            </a:r>
            <a:r>
              <a:rPr lang="en-US" altLang="zh-CN" sz="3600" b="1" dirty="0"/>
              <a:t>7</a:t>
            </a:r>
            <a:r>
              <a:rPr lang="zh-CN" altLang="en-US" sz="3600" b="1" dirty="0"/>
              <a:t>大板块指标</a:t>
            </a:r>
            <a:r>
              <a:rPr lang="zh-CN" altLang="zh-CN" sz="3600" b="1" dirty="0"/>
              <a:t>结果分析</a:t>
            </a:r>
            <a:endParaRPr lang="zh-CN" altLang="en-US" sz="36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211065" y="2112176"/>
            <a:ext cx="9350828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indent="355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>
              <a:lnSpc>
                <a:spcPct val="100000"/>
              </a:lnSpc>
              <a:buNone/>
            </a:pPr>
            <a:r>
              <a:rPr lang="zh-CN" altLang="en-US" dirty="0"/>
              <a:t>  学院</a:t>
            </a:r>
            <a:r>
              <a:rPr lang="en-US" altLang="zh-CN" dirty="0"/>
              <a:t>7</a:t>
            </a:r>
            <a:r>
              <a:rPr lang="zh-CN" altLang="en-US" dirty="0"/>
              <a:t>大版块指标包括：</a:t>
            </a:r>
            <a:r>
              <a:rPr lang="zh-CN" altLang="en-US" dirty="0">
                <a:solidFill>
                  <a:srgbClr val="FF0000"/>
                </a:solidFill>
              </a:rPr>
              <a:t>教学及招就、科学研究、师资队伍、社会服务、公共服务、绿色校园、党建及行政</a:t>
            </a:r>
            <a:r>
              <a:rPr lang="zh-CN" altLang="en-US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，共计</a:t>
            </a:r>
            <a:r>
              <a:rPr lang="en-US" altLang="zh-CN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100</a:t>
            </a:r>
            <a:r>
              <a:rPr lang="zh-CN" altLang="en-US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分。</a:t>
            </a:r>
            <a:endParaRPr lang="en-US" altLang="zh-CN" dirty="0">
              <a:latin typeface="Calibri" panose="020F0502020204030204" pitchFamily="34" charset="0"/>
              <a:ea typeface="仿宋_GB2312" panose="02010609030101010101" charset="-122"/>
              <a:cs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buNone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   </a:t>
            </a:r>
          </a:p>
          <a:p>
            <a:pPr marL="0">
              <a:lnSpc>
                <a:spcPct val="100000"/>
              </a:lnSpc>
              <a:buNone/>
            </a:pPr>
            <a:r>
              <a:rPr lang="en-US" altLang="zh-CN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    </a:t>
            </a:r>
            <a:r>
              <a:rPr lang="zh-CN" altLang="en-US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学院指标综合得分</a:t>
            </a:r>
            <a:r>
              <a:rPr lang="en-US" altLang="zh-CN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____</a:t>
            </a:r>
            <a:r>
              <a:rPr lang="zh-CN" altLang="en-US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latin typeface="Calibri" panose="020F0502020204030204" pitchFamily="34" charset="0"/>
              <a:ea typeface="仿宋_GB2312" panose="02010609030101010101" charset="-122"/>
              <a:cs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buNone/>
            </a:pPr>
            <a:r>
              <a:rPr lang="en-US" altLang="zh-CN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     </a:t>
            </a:r>
          </a:p>
          <a:p>
            <a:pPr marL="0">
              <a:lnSpc>
                <a:spcPct val="100000"/>
              </a:lnSpc>
              <a:buNone/>
            </a:pPr>
            <a:r>
              <a:rPr lang="en-US" altLang="zh-CN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    </a:t>
            </a:r>
            <a:r>
              <a:rPr lang="zh-CN" altLang="en-US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主要优势表现在：</a:t>
            </a:r>
            <a:endParaRPr lang="en-US" altLang="zh-CN" dirty="0">
              <a:latin typeface="Calibri" panose="020F0502020204030204" pitchFamily="34" charset="0"/>
              <a:ea typeface="仿宋_GB2312" panose="02010609030101010101" charset="-122"/>
              <a:cs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buNone/>
            </a:pPr>
            <a:r>
              <a:rPr lang="en-US" altLang="zh-CN" dirty="0">
                <a:latin typeface="Calibri" panose="020F0502020204030204" pitchFamily="34" charset="0"/>
                <a:ea typeface="仿宋_GB2312" panose="02010609030101010101" charset="-122"/>
                <a:cs typeface="Times New Roman" panose="02020603050405020304" pitchFamily="18" charset="0"/>
              </a:rPr>
              <a:t>    </a:t>
            </a:r>
            <a:endParaRPr lang="zh-CN" altLang="en-US" dirty="0">
              <a:latin typeface="Calibri" panose="020F0502020204030204" pitchFamily="34" charset="0"/>
              <a:ea typeface="仿宋_GB2312" panose="0201060903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9600" y="1408657"/>
            <a:ext cx="10972800" cy="383088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二、</a:t>
            </a:r>
            <a:r>
              <a:rPr lang="zh-CN" altLang="en-US" sz="4400" b="1" dirty="0"/>
              <a:t>存在的问题及原因</a:t>
            </a:r>
            <a:r>
              <a:rPr lang="en-US" altLang="zh-CN" sz="4400" b="1" dirty="0"/>
              <a:t/>
            </a:r>
            <a:br>
              <a:rPr lang="en-US" altLang="zh-CN" sz="4400" b="1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800" dirty="0">
                <a:solidFill>
                  <a:srgbClr val="FF0000"/>
                </a:solidFill>
                <a:effectLst/>
                <a:ea typeface="仿宋_GB2312" panose="0201060903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zh-CN" sz="3600" dirty="0">
                <a:solidFill>
                  <a:srgbClr val="FF0000"/>
                </a:solidFill>
                <a:effectLst/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对照年度目标完成情况</a:t>
            </a:r>
            <a:r>
              <a:rPr lang="zh-CN" altLang="en-US" sz="3600" dirty="0">
                <a:solidFill>
                  <a:srgbClr val="FF0000"/>
                </a:solidFill>
                <a:effectLst/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3600" dirty="0">
                <a:solidFill>
                  <a:srgbClr val="FF0000"/>
                </a:solidFill>
                <a:effectLst/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未完成的任务要分析</a:t>
            </a:r>
            <a:r>
              <a:rPr lang="zh-CN" altLang="zh-CN" sz="3600" dirty="0" smtClean="0">
                <a:solidFill>
                  <a:srgbClr val="FF0000"/>
                </a:solidFill>
                <a:effectLst/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问题</a:t>
            </a:r>
            <a:r>
              <a:rPr lang="zh-CN" altLang="en-US" sz="3600" dirty="0" smtClean="0">
                <a:solidFill>
                  <a:srgbClr val="FF0000"/>
                </a:solidFill>
                <a:effectLst/>
                <a:latin typeface="仿宋_GB2312" panose="02010609030101010101" pitchFamily="49" charset="-122"/>
                <a:ea typeface="仿宋_GB2312" panose="02010609030101010101" pitchFamily="49" charset="-122"/>
                <a:cs typeface="Times New Roman" panose="02020603050405020304" pitchFamily="18" charset="0"/>
              </a:rPr>
              <a:t>及原因</a:t>
            </a:r>
            <a:r>
              <a:rPr lang="zh-CN" altLang="en-US" sz="2800" dirty="0" smtClean="0">
                <a:solidFill>
                  <a:srgbClr val="FF0000"/>
                </a:solidFill>
                <a:effectLst/>
                <a:ea typeface="仿宋_GB2312" panose="02010609030101010101" pitchFamily="49" charset="-122"/>
                <a:cs typeface="Times New Roman" panose="02020603050405020304" pitchFamily="18" charset="0"/>
              </a:rPr>
              <a:t>）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9600" y="1337427"/>
            <a:ext cx="10972800" cy="330951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三、</a:t>
            </a:r>
            <a:r>
              <a:rPr lang="zh-CN" altLang="en-US" sz="4400" b="1" dirty="0"/>
              <a:t>改进思考</a:t>
            </a:r>
            <a:r>
              <a:rPr lang="en-US" altLang="zh-CN" sz="4400" b="1" dirty="0"/>
              <a:t/>
            </a:r>
            <a:br>
              <a:rPr lang="en-US" altLang="zh-CN" sz="4400" b="1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609600" y="1798320"/>
            <a:ext cx="10972800" cy="4327844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dirty="0" smtClean="0">
                <a:solidFill>
                  <a:srgbClr val="FF0000"/>
                </a:solidFill>
                <a:ea typeface="仿宋_GB2312" panose="02010609030101010101" pitchFamily="49" charset="-122"/>
                <a:cs typeface="Times New Roman" panose="02020603050405020304" pitchFamily="18" charset="0"/>
              </a:rPr>
              <a:t>（针对问题，提出改进思考）</a:t>
            </a:r>
            <a:endParaRPr lang="zh-CN" altLang="en-US" sz="2800" dirty="0">
              <a:solidFill>
                <a:srgbClr val="FF0000"/>
              </a:solidFill>
              <a:ea typeface="仿宋_GB2312" panose="0201060903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A393434-5930-4261-A237-BF4626D3F3F6}"/>
              </a:ext>
            </a:extLst>
          </p:cNvPr>
          <p:cNvSpPr txBox="1"/>
          <p:nvPr/>
        </p:nvSpPr>
        <p:spPr>
          <a:xfrm>
            <a:off x="2703095" y="882315"/>
            <a:ext cx="7042484" cy="1446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 smtClean="0">
                <a:latin typeface="+mn-ea"/>
                <a:ea typeface="+mn-ea"/>
              </a:rPr>
              <a:t>四、</a:t>
            </a:r>
            <a:r>
              <a:rPr lang="en-US" altLang="zh-CN" b="1" dirty="0" smtClean="0">
                <a:latin typeface="+mn-ea"/>
                <a:ea typeface="+mn-ea"/>
              </a:rPr>
              <a:t>2021</a:t>
            </a:r>
            <a:r>
              <a:rPr lang="zh-CN" altLang="en-US" b="1" dirty="0">
                <a:latin typeface="+mn-ea"/>
                <a:ea typeface="+mn-ea"/>
              </a:rPr>
              <a:t>年计划</a:t>
            </a:r>
            <a:r>
              <a:rPr lang="zh-CN" altLang="en-US" b="1" dirty="0" smtClean="0">
                <a:latin typeface="+mn-ea"/>
                <a:ea typeface="+mn-ea"/>
              </a:rPr>
              <a:t>和目标</a:t>
            </a:r>
            <a:endParaRPr lang="en-US" altLang="zh-CN" b="1" dirty="0">
              <a:latin typeface="+mn-ea"/>
              <a:ea typeface="+mn-ea"/>
            </a:endParaRPr>
          </a:p>
          <a:p>
            <a:endParaRPr lang="zh-CN" alt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701636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538848" y="2244436"/>
            <a:ext cx="41289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谢谢</a:t>
            </a:r>
            <a:endParaRPr lang="zh-CN" altLang="en-US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180</Words>
  <Application>Microsoft Office PowerPoint</Application>
  <PresentationFormat>自定义</PresentationFormat>
  <Paragraphs>40</Paragraphs>
  <Slides>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主题​​</vt:lpstr>
      <vt:lpstr>1_Office 主题​​</vt:lpstr>
      <vt:lpstr>20xx年目标考核报告</vt:lpstr>
      <vt:lpstr>目  录</vt:lpstr>
      <vt:lpstr>一、学院年度目标任务完成情况 </vt:lpstr>
      <vt:lpstr>（二）、学院7大板块指标结果分析</vt:lpstr>
      <vt:lpstr>二、存在的问题及原因 </vt:lpstr>
      <vt:lpstr>三、改进思考 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武汉工商学院2014年目标考核报告 </dc:title>
  <dc:creator>亓小林</dc:creator>
  <cp:lastModifiedBy>宋益</cp:lastModifiedBy>
  <cp:revision>63</cp:revision>
  <dcterms:created xsi:type="dcterms:W3CDTF">2014-12-01T09:17:00Z</dcterms:created>
  <dcterms:modified xsi:type="dcterms:W3CDTF">2020-12-22T03:54:31Z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