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77" r:id="rId3"/>
    <p:sldId id="282" r:id="rId4"/>
    <p:sldId id="279" r:id="rId5"/>
    <p:sldId id="276" r:id="rId6"/>
    <p:sldId id="284" r:id="rId7"/>
    <p:sldId id="281" r:id="rId8"/>
    <p:sldId id="274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5" autoAdjust="0"/>
    <p:restoredTop sz="88176" autoAdjust="0"/>
  </p:normalViewPr>
  <p:slideViewPr>
    <p:cSldViewPr snapToGrid="0">
      <p:cViewPr varScale="1">
        <p:scale>
          <a:sx n="70" d="100"/>
          <a:sy n="70" d="100"/>
        </p:scale>
        <p:origin x="-50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59307-BB59-41B1-B7D7-018377D69916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D3D625-F448-43A4-9089-26218EBBA9C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3D625-F448-43A4-9089-26218EBBA9C8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5456-40DC-4ED8-BFDE-34292875290E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96B3-3007-4D2F-85F1-1F739111B5D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9525"/>
            <a:ext cx="12190412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5456-40DC-4ED8-BFDE-34292875290E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96B3-3007-4D2F-85F1-1F739111B5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5456-40DC-4ED8-BFDE-34292875290E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96B3-3007-4D2F-85F1-1F739111B5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0627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5456-40DC-4ED8-BFDE-34292875290E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96B3-3007-4D2F-85F1-1F739111B5D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5456-40DC-4ED8-BFDE-34292875290E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96B3-3007-4D2F-85F1-1F739111B5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5456-40DC-4ED8-BFDE-34292875290E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96B3-3007-4D2F-85F1-1F739111B5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5456-40DC-4ED8-BFDE-34292875290E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96B3-3007-4D2F-85F1-1F739111B5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5456-40DC-4ED8-BFDE-34292875290E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96B3-3007-4D2F-85F1-1F739111B5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5456-40DC-4ED8-BFDE-34292875290E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96B3-3007-4D2F-85F1-1F739111B5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5456-40DC-4ED8-BFDE-34292875290E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96B3-3007-4D2F-85F1-1F739111B5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5456-40DC-4ED8-BFDE-34292875290E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096B3-3007-4D2F-85F1-1F739111B5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75456-40DC-4ED8-BFDE-34292875290E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096B3-3007-4D2F-85F1-1F739111B5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2126001" y="1422114"/>
            <a:ext cx="7254481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方正大黑简体" pitchFamily="65" charset="-122"/>
                <a:ea typeface="方正大黑简体" pitchFamily="65" charset="-122"/>
                <a:cs typeface="Times New Roman" panose="02020603050405020304" pitchFamily="18" charset="0"/>
              </a:rPr>
              <a:t>20xx</a:t>
            </a:r>
            <a:r>
              <a:rPr kumimoji="0" lang="zh-CN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方正小标宋简体" panose="03000509000000000000" pitchFamily="2" charset="-122"/>
                <a:cs typeface="Times New Roman" panose="02020603050405020304" pitchFamily="18" charset="0"/>
              </a:rPr>
              <a:t>年</a:t>
            </a:r>
            <a:r>
              <a:rPr kumimoji="0" lang="zh-CN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方正小标宋简体" panose="03000509000000000000" pitchFamily="2" charset="-122"/>
                <a:cs typeface="Times New Roman" panose="02020603050405020304" pitchFamily="18" charset="0"/>
              </a:rPr>
              <a:t>目标考核报告</a:t>
            </a:r>
            <a:endParaRPr kumimoji="0" lang="zh-CN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580290" y="2431879"/>
            <a:ext cx="9144000" cy="1170542"/>
          </a:xfrm>
        </p:spPr>
        <p:txBody>
          <a:bodyPr>
            <a:normAutofit/>
          </a:bodyPr>
          <a:lstStyle/>
          <a:p>
            <a:pPr algn="ctr"/>
            <a:r>
              <a:rPr kumimoji="0" lang="en-US" altLang="zh-CN" sz="4000" b="0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方正小标宋简体" panose="03000509000000000000" pitchFamily="2" charset="-122"/>
                <a:cs typeface="Times New Roman" panose="02020603050405020304" pitchFamily="18" charset="0"/>
              </a:rPr>
              <a:t>****</a:t>
            </a:r>
            <a:r>
              <a:rPr kumimoji="0" lang="zh-CN" altLang="en-US" sz="4000" b="0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方正小标宋简体" panose="03000509000000000000" pitchFamily="2" charset="-122"/>
                <a:cs typeface="Times New Roman" panose="02020603050405020304" pitchFamily="18" charset="0"/>
              </a:rPr>
              <a:t>部</a:t>
            </a:r>
            <a:r>
              <a:rPr kumimoji="0" lang="en-US" altLang="zh-CN" sz="4000" b="0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方正小标宋简体" panose="03000509000000000000" pitchFamily="2" charset="-122"/>
                <a:cs typeface="Times New Roman" panose="02020603050405020304" pitchFamily="18" charset="0"/>
              </a:rPr>
              <a:t>/</a:t>
            </a:r>
            <a:r>
              <a:rPr kumimoji="0" lang="zh-CN" altLang="en-US" sz="4000" b="0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方正小标宋简体" panose="03000509000000000000" pitchFamily="2" charset="-122"/>
                <a:cs typeface="Times New Roman" panose="02020603050405020304" pitchFamily="18" charset="0"/>
              </a:rPr>
              <a:t>中心</a:t>
            </a:r>
            <a:r>
              <a:rPr kumimoji="0" lang="en-US" altLang="zh-CN" sz="4000" b="0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方正小标宋简体" panose="03000509000000000000" pitchFamily="2" charset="-122"/>
                <a:cs typeface="Times New Roman" panose="02020603050405020304" pitchFamily="18" charset="0"/>
              </a:rPr>
              <a:t>/</a:t>
            </a:r>
            <a:r>
              <a:rPr kumimoji="0" lang="zh-CN" altLang="en-US" sz="4000" b="0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方正小标宋简体" panose="03000509000000000000" pitchFamily="2" charset="-122"/>
                <a:cs typeface="Times New Roman" panose="02020603050405020304" pitchFamily="18" charset="0"/>
              </a:rPr>
              <a:t>馆</a:t>
            </a:r>
            <a:endParaRPr lang="zh-CN" altLang="en-US" sz="4000" dirty="0"/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375781F-25C6-4421-84FF-9DC4D60CB3B5}"/>
              </a:ext>
            </a:extLst>
          </p:cNvPr>
          <p:cNvSpPr txBox="1"/>
          <p:nvPr/>
        </p:nvSpPr>
        <p:spPr>
          <a:xfrm>
            <a:off x="8406063" y="5422232"/>
            <a:ext cx="2037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报告人：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3149600" y="1720851"/>
            <a:ext cx="6807200" cy="555625"/>
            <a:chOff x="1392" y="1344"/>
            <a:chExt cx="3216" cy="350"/>
          </a:xfrm>
        </p:grpSpPr>
        <p:sp>
          <p:nvSpPr>
            <p:cNvPr id="15363" name="Line 3"/>
            <p:cNvSpPr>
              <a:spLocks noChangeShapeType="1"/>
            </p:cNvSpPr>
            <p:nvPr/>
          </p:nvSpPr>
          <p:spPr bwMode="gray">
            <a:xfrm>
              <a:off x="1584" y="169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64" name="Rectangle 4"/>
            <p:cNvSpPr>
              <a:spLocks noChangeArrowheads="1"/>
            </p:cNvSpPr>
            <p:nvPr/>
          </p:nvSpPr>
          <p:spPr bwMode="gray">
            <a:xfrm rot="3419336">
              <a:off x="1405" y="1331"/>
              <a:ext cx="302" cy="32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5365" name="Text Box 5"/>
            <p:cNvSpPr txBox="1">
              <a:spLocks noChangeArrowheads="1"/>
            </p:cNvSpPr>
            <p:nvPr/>
          </p:nvSpPr>
          <p:spPr bwMode="gray">
            <a:xfrm>
              <a:off x="2304" y="1386"/>
              <a:ext cx="87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altLang="zh-CN" sz="2400" dirty="0"/>
            </a:p>
          </p:txBody>
        </p:sp>
        <p:sp>
          <p:nvSpPr>
            <p:cNvPr id="15366" name="Text Box 6"/>
            <p:cNvSpPr txBox="1">
              <a:spLocks noChangeArrowheads="1"/>
            </p:cNvSpPr>
            <p:nvPr/>
          </p:nvSpPr>
          <p:spPr bwMode="gray">
            <a:xfrm>
              <a:off x="1440" y="1358"/>
              <a:ext cx="191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251201" y="2727708"/>
            <a:ext cx="6503460" cy="629846"/>
            <a:chOff x="3251201" y="2727708"/>
            <a:chExt cx="6503460" cy="629846"/>
          </a:xfrm>
        </p:grpSpPr>
        <p:sp>
          <p:nvSpPr>
            <p:cNvPr id="15368" name="Line 8"/>
            <p:cNvSpPr>
              <a:spLocks noChangeShapeType="1"/>
            </p:cNvSpPr>
            <p:nvPr/>
          </p:nvSpPr>
          <p:spPr bwMode="gray">
            <a:xfrm>
              <a:off x="3353861" y="3357554"/>
              <a:ext cx="6400800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251201" y="2727708"/>
              <a:ext cx="5592082" cy="479425"/>
              <a:chOff x="3149600" y="2971801"/>
              <a:chExt cx="5592082" cy="479425"/>
            </a:xfrm>
          </p:grpSpPr>
          <p:sp>
            <p:nvSpPr>
              <p:cNvPr id="15369" name="Rectangle 9"/>
              <p:cNvSpPr>
                <a:spLocks noChangeArrowheads="1"/>
              </p:cNvSpPr>
              <p:nvPr/>
            </p:nvSpPr>
            <p:spPr bwMode="gray">
              <a:xfrm rot="3419336">
                <a:off x="3257021" y="2864380"/>
                <a:ext cx="479425" cy="694267"/>
              </a:xfrm>
              <a:prstGeom prst="rect">
                <a:avLst/>
              </a:prstGeom>
              <a:solidFill>
                <a:schemeClr val="accent2"/>
              </a:solidFill>
              <a:ln w="9525">
                <a:miter lim="800000"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15370" name="Text Box 10"/>
              <p:cNvSpPr txBox="1">
                <a:spLocks noChangeArrowheads="1"/>
              </p:cNvSpPr>
              <p:nvPr/>
            </p:nvSpPr>
            <p:spPr bwMode="gray">
              <a:xfrm>
                <a:off x="4692175" y="2977961"/>
                <a:ext cx="4049507" cy="46166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zh-CN" altLang="en-US" sz="2400" b="1" dirty="0"/>
                  <a:t>单位年度目标任务完成情况</a:t>
                </a:r>
                <a:endParaRPr lang="en-US" altLang="zh-CN" sz="2400" b="1" dirty="0"/>
              </a:p>
            </p:txBody>
          </p:sp>
        </p:grpSp>
        <p:sp>
          <p:nvSpPr>
            <p:cNvPr id="15371" name="Text Box 11"/>
            <p:cNvSpPr txBox="1">
              <a:spLocks noChangeArrowheads="1"/>
            </p:cNvSpPr>
            <p:nvPr/>
          </p:nvSpPr>
          <p:spPr bwMode="gray">
            <a:xfrm>
              <a:off x="3353861" y="2736587"/>
              <a:ext cx="404278" cy="461665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3" name="Group 12"/>
          <p:cNvGrpSpPr/>
          <p:nvPr/>
        </p:nvGrpSpPr>
        <p:grpSpPr bwMode="auto">
          <a:xfrm>
            <a:off x="3176643" y="3590930"/>
            <a:ext cx="6807200" cy="649288"/>
            <a:chOff x="1392" y="2525"/>
            <a:chExt cx="3216" cy="409"/>
          </a:xfrm>
        </p:grpSpPr>
        <p:sp>
          <p:nvSpPr>
            <p:cNvPr id="15373" name="Line 13"/>
            <p:cNvSpPr>
              <a:spLocks noChangeShapeType="1"/>
            </p:cNvSpPr>
            <p:nvPr/>
          </p:nvSpPr>
          <p:spPr bwMode="gray">
            <a:xfrm>
              <a:off x="1584" y="293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4" name="Rectangle 14"/>
            <p:cNvSpPr>
              <a:spLocks noChangeArrowheads="1"/>
            </p:cNvSpPr>
            <p:nvPr/>
          </p:nvSpPr>
          <p:spPr bwMode="gray">
            <a:xfrm rot="3419336">
              <a:off x="1405" y="2571"/>
              <a:ext cx="302" cy="32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5375" name="Text Box 15"/>
            <p:cNvSpPr txBox="1">
              <a:spLocks noChangeArrowheads="1"/>
            </p:cNvSpPr>
            <p:nvPr/>
          </p:nvSpPr>
          <p:spPr bwMode="gray">
            <a:xfrm>
              <a:off x="2156" y="2525"/>
              <a:ext cx="1257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1" dirty="0"/>
                <a:t>存在的问题及原因</a:t>
              </a:r>
              <a:endParaRPr lang="en-US" altLang="zh-CN" sz="2400" b="1" dirty="0"/>
            </a:p>
          </p:txBody>
        </p:sp>
        <p:sp>
          <p:nvSpPr>
            <p:cNvPr id="15376" name="Text Box 16"/>
            <p:cNvSpPr txBox="1">
              <a:spLocks noChangeArrowheads="1"/>
            </p:cNvSpPr>
            <p:nvPr/>
          </p:nvSpPr>
          <p:spPr bwMode="gray">
            <a:xfrm>
              <a:off x="1440" y="2598"/>
              <a:ext cx="191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4" name="Group 17"/>
          <p:cNvGrpSpPr/>
          <p:nvPr/>
        </p:nvGrpSpPr>
        <p:grpSpPr bwMode="auto">
          <a:xfrm>
            <a:off x="3149600" y="3533776"/>
            <a:ext cx="6807200" cy="1647825"/>
            <a:chOff x="1392" y="2506"/>
            <a:chExt cx="3216" cy="1038"/>
          </a:xfrm>
        </p:grpSpPr>
        <p:sp>
          <p:nvSpPr>
            <p:cNvPr id="15378" name="Line 18"/>
            <p:cNvSpPr>
              <a:spLocks noChangeShapeType="1"/>
            </p:cNvSpPr>
            <p:nvPr/>
          </p:nvSpPr>
          <p:spPr bwMode="gray">
            <a:xfrm>
              <a:off x="1584" y="354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9" name="Rectangle 19"/>
            <p:cNvSpPr>
              <a:spLocks noChangeArrowheads="1"/>
            </p:cNvSpPr>
            <p:nvPr/>
          </p:nvSpPr>
          <p:spPr bwMode="gray">
            <a:xfrm rot="3419336">
              <a:off x="1405" y="3161"/>
              <a:ext cx="302" cy="328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5380" name="Text Box 20"/>
            <p:cNvSpPr txBox="1">
              <a:spLocks noChangeArrowheads="1"/>
            </p:cNvSpPr>
            <p:nvPr/>
          </p:nvSpPr>
          <p:spPr bwMode="gray">
            <a:xfrm>
              <a:off x="2153" y="2506"/>
              <a:ext cx="1215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altLang="zh-CN" sz="2400" b="1" dirty="0"/>
            </a:p>
          </p:txBody>
        </p:sp>
        <p:sp>
          <p:nvSpPr>
            <p:cNvPr id="15381" name="Text Box 21"/>
            <p:cNvSpPr txBox="1">
              <a:spLocks noChangeArrowheads="1"/>
            </p:cNvSpPr>
            <p:nvPr/>
          </p:nvSpPr>
          <p:spPr bwMode="gray">
            <a:xfrm>
              <a:off x="1440" y="3188"/>
              <a:ext cx="191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1" name="标题 1"/>
          <p:cNvSpPr>
            <a:spLocks noGrp="1"/>
          </p:cNvSpPr>
          <p:nvPr>
            <p:ph type="title"/>
          </p:nvPr>
        </p:nvSpPr>
        <p:spPr>
          <a:xfrm>
            <a:off x="563880" y="600076"/>
            <a:ext cx="10972800" cy="1143000"/>
          </a:xfrm>
        </p:spPr>
        <p:txBody>
          <a:bodyPr/>
          <a:lstStyle/>
          <a:p>
            <a:pPr algn="ctr"/>
            <a:r>
              <a:rPr lang="zh-CN" altLang="en-US" dirty="0"/>
              <a:t>目  录</a:t>
            </a:r>
          </a:p>
        </p:txBody>
      </p:sp>
      <p:grpSp>
        <p:nvGrpSpPr>
          <p:cNvPr id="22" name="Group 2"/>
          <p:cNvGrpSpPr/>
          <p:nvPr/>
        </p:nvGrpSpPr>
        <p:grpSpPr bwMode="auto">
          <a:xfrm>
            <a:off x="3352800" y="4425634"/>
            <a:ext cx="6705600" cy="1662113"/>
            <a:chOff x="1440" y="647"/>
            <a:chExt cx="3168" cy="1047"/>
          </a:xfrm>
        </p:grpSpPr>
        <p:sp>
          <p:nvSpPr>
            <p:cNvPr id="23" name="Line 3"/>
            <p:cNvSpPr>
              <a:spLocks noChangeShapeType="1"/>
            </p:cNvSpPr>
            <p:nvPr/>
          </p:nvSpPr>
          <p:spPr bwMode="gray">
            <a:xfrm>
              <a:off x="1584" y="169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Text Box 5"/>
            <p:cNvSpPr txBox="1">
              <a:spLocks noChangeArrowheads="1"/>
            </p:cNvSpPr>
            <p:nvPr/>
          </p:nvSpPr>
          <p:spPr bwMode="gray">
            <a:xfrm>
              <a:off x="2105" y="647"/>
              <a:ext cx="1989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1" dirty="0"/>
                <a:t>改进思考及</a:t>
              </a:r>
              <a:r>
                <a:rPr lang="en-US" altLang="zh-CN" sz="2400" b="1" dirty="0"/>
                <a:t>2021</a:t>
              </a:r>
              <a:r>
                <a:rPr lang="zh-CN" altLang="en-US" sz="2400" b="1" dirty="0"/>
                <a:t>年计划</a:t>
              </a:r>
              <a:r>
                <a:rPr lang="zh-CN" altLang="en-US" sz="2400" b="1" dirty="0" smtClean="0"/>
                <a:t>和目标</a:t>
              </a:r>
              <a:endParaRPr lang="en-US" altLang="zh-CN" sz="2400" dirty="0"/>
            </a:p>
          </p:txBody>
        </p:sp>
        <p:sp>
          <p:nvSpPr>
            <p:cNvPr id="26" name="Text Box 6"/>
            <p:cNvSpPr txBox="1">
              <a:spLocks noChangeArrowheads="1"/>
            </p:cNvSpPr>
            <p:nvPr/>
          </p:nvSpPr>
          <p:spPr bwMode="gray">
            <a:xfrm>
              <a:off x="1440" y="1358"/>
              <a:ext cx="191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28" name="Text Box 10">
            <a:extLst>
              <a:ext uri="{FF2B5EF4-FFF2-40B4-BE49-F238E27FC236}">
                <a16:creationId xmlns="" xmlns:a16="http://schemas.microsoft.com/office/drawing/2014/main" id="{879BB493-7463-4736-B359-4C343E0DB3D5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793776" y="1730982"/>
            <a:ext cx="2040943" cy="46166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b="1" dirty="0"/>
              <a:t>单位工作职责</a:t>
            </a:r>
            <a:endParaRPr lang="en-US" altLang="zh-CN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9C37585-20E6-467B-9BC4-6329019DD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66273"/>
            <a:ext cx="10972800" cy="89626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b="1" dirty="0"/>
              <a:t>一、单位工作职责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F32C1EA-56AF-4BDD-9B16-CFC38D6F53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3356189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028700"/>
            <a:ext cx="10972800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zh-CN" altLang="en-US" b="1" dirty="0"/>
              <a:t>二、单位年度目标任务完成情况</a:t>
            </a:r>
            <a:r>
              <a:rPr lang="en-US" altLang="zh-CN" b="1" dirty="0"/>
              <a:t/>
            </a:r>
            <a:br>
              <a:rPr lang="en-US" altLang="zh-CN" b="1" dirty="0"/>
            </a:br>
            <a:endParaRPr lang="zh-CN" altLang="en-US" b="1" dirty="0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A8D5D92E-65F7-4A67-8DD2-522FBF3D86BA}"/>
              </a:ext>
            </a:extLst>
          </p:cNvPr>
          <p:cNvSpPr txBox="1"/>
          <p:nvPr/>
        </p:nvSpPr>
        <p:spPr>
          <a:xfrm>
            <a:off x="1521995" y="1473749"/>
            <a:ext cx="914800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+mn-ea"/>
              </a:rPr>
              <a:t>（</a:t>
            </a:r>
            <a:r>
              <a:rPr lang="zh-CN" altLang="zh-CN" sz="2800" dirty="0">
                <a:effectLst/>
                <a:latin typeface="+mn-ea"/>
                <a:cs typeface="Times New Roman" panose="02020603050405020304" pitchFamily="18" charset="0"/>
              </a:rPr>
              <a:t>需对照年度目标完成情况进行梳理，明确目标完成情况</a:t>
            </a:r>
            <a:r>
              <a:rPr lang="zh-CN" altLang="en-US" sz="2800" dirty="0">
                <a:effectLst/>
                <a:latin typeface="+mn-ea"/>
                <a:cs typeface="Times New Roman" panose="02020603050405020304" pitchFamily="18" charset="0"/>
              </a:rPr>
              <a:t>）</a:t>
            </a:r>
            <a:endParaRPr lang="en-US" altLang="zh-CN" sz="1400" dirty="0">
              <a:latin typeface="+mn-ea"/>
            </a:endParaRPr>
          </a:p>
          <a:p>
            <a:endParaRPr lang="zh-CN" altLang="en-US" dirty="0"/>
          </a:p>
        </p:txBody>
      </p:sp>
      <p:graphicFrame>
        <p:nvGraphicFramePr>
          <p:cNvPr id="6" name="表格 5">
            <a:extLst>
              <a:ext uri="{FF2B5EF4-FFF2-40B4-BE49-F238E27FC236}">
                <a16:creationId xmlns="" xmlns:a16="http://schemas.microsoft.com/office/drawing/2014/main" id="{C8F6058D-44AA-4E2F-B886-89DF17CB57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06077422"/>
              </p:ext>
            </p:extLst>
          </p:nvPr>
        </p:nvGraphicFramePr>
        <p:xfrm>
          <a:off x="802105" y="2053389"/>
          <a:ext cx="10780294" cy="39424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678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1707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68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294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3181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8532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61323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61323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613236"/>
                <a:gridCol w="1613236"/>
              </a:tblGrid>
              <a:tr h="452633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 dirty="0">
                          <a:effectLst/>
                        </a:rPr>
                        <a:t>一级指标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>
                          <a:effectLst/>
                        </a:rPr>
                        <a:t>权重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 dirty="0">
                          <a:effectLst/>
                        </a:rPr>
                        <a:t>二级指标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>
                          <a:effectLst/>
                        </a:rPr>
                        <a:t>权重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>
                          <a:effectLst/>
                        </a:rPr>
                        <a:t>三级指标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>
                          <a:effectLst/>
                        </a:rPr>
                        <a:t>权重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>
                          <a:effectLst/>
                        </a:rPr>
                        <a:t>指标描述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 dirty="0">
                          <a:effectLst/>
                        </a:rPr>
                        <a:t>评价标准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</a:rPr>
                        <a:t>具体完成情况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</a:rPr>
                        <a:t>自评分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07759">
                <a:tc rowSpan="3"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0775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0775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    </a:t>
            </a:r>
            <a:r>
              <a:rPr lang="zh-CN" altLang="en-US" dirty="0"/>
              <a:t>年度主要工作</a:t>
            </a:r>
            <a:r>
              <a:rPr lang="zh-CN" altLang="zh-CN" dirty="0"/>
              <a:t>，</a:t>
            </a:r>
            <a:r>
              <a:rPr lang="zh-CN" altLang="en-US" dirty="0"/>
              <a:t>依据学校年度工作要点进行分解。</a:t>
            </a:r>
            <a:r>
              <a:rPr lang="zh-CN" altLang="en-US" dirty="0">
                <a:latin typeface="Calibri" panose="020F0502020204030204" pitchFamily="34" charset="0"/>
                <a:ea typeface="仿宋_GB2312" panose="02010609030101010101" pitchFamily="49" charset="-122"/>
                <a:cs typeface="Times New Roman" panose="02020603050405020304" pitchFamily="18" charset="0"/>
              </a:rPr>
              <a:t> 部门在此项指标方面综合得分</a:t>
            </a:r>
            <a:r>
              <a:rPr lang="en-US" altLang="zh-CN" dirty="0">
                <a:latin typeface="Calibri" panose="020F0502020204030204" pitchFamily="34" charset="0"/>
                <a:ea typeface="仿宋_GB2312" panose="0201060903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en-US" dirty="0">
                <a:latin typeface="Calibri" panose="020F0502020204030204" pitchFamily="34" charset="0"/>
                <a:ea typeface="仿宋_GB2312" panose="0201060903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>
              <a:latin typeface="Calibri" panose="020F0502020204030204" pitchFamily="34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  <a:p>
            <a:pPr marL="0">
              <a:lnSpc>
                <a:spcPct val="100000"/>
              </a:lnSpc>
              <a:buNone/>
            </a:pPr>
            <a:r>
              <a:rPr lang="en-US" altLang="zh-CN" dirty="0">
                <a:latin typeface="Calibri" panose="020F0502020204030204" pitchFamily="34" charset="0"/>
                <a:ea typeface="仿宋_GB2312" panose="02010609030101010101" pitchFamily="49" charset="-122"/>
                <a:cs typeface="Times New Roman" panose="02020603050405020304" pitchFamily="18" charset="0"/>
              </a:rPr>
              <a:t>     </a:t>
            </a:r>
          </a:p>
          <a:p>
            <a:pPr marL="0">
              <a:lnSpc>
                <a:spcPct val="100000"/>
              </a:lnSpc>
              <a:buNone/>
            </a:pPr>
            <a:r>
              <a:rPr lang="en-US" altLang="zh-CN" dirty="0">
                <a:latin typeface="Calibri" panose="020F0502020204030204" pitchFamily="34" charset="0"/>
                <a:ea typeface="仿宋_GB2312" panose="02010609030101010101" pitchFamily="49" charset="-122"/>
                <a:cs typeface="Times New Roman" panose="02020603050405020304" pitchFamily="18" charset="0"/>
              </a:rPr>
              <a:t>        </a:t>
            </a:r>
          </a:p>
          <a:p>
            <a:pPr marL="0">
              <a:lnSpc>
                <a:spcPct val="100000"/>
              </a:lnSpc>
              <a:buNone/>
            </a:pPr>
            <a:r>
              <a:rPr lang="zh-CN" altLang="en-US" dirty="0">
                <a:latin typeface="Calibri" panose="020F0502020204030204" pitchFamily="34" charset="0"/>
                <a:ea typeface="仿宋_GB2312" panose="02010609030101010101" pitchFamily="49" charset="-122"/>
                <a:cs typeface="Times New Roman" panose="02020603050405020304" pitchFamily="18" charset="0"/>
              </a:rPr>
              <a:t>主要优势表现在：</a:t>
            </a:r>
            <a:endParaRPr lang="en-US" altLang="zh-CN" dirty="0">
              <a:latin typeface="Calibri" panose="020F0502020204030204" pitchFamily="34" charset="0"/>
              <a:ea typeface="仿宋_GB2312" panose="02010609030101010101" pitchFamily="49" charset="-122"/>
              <a:cs typeface="Times New Roman" panose="02020603050405020304" pitchFamily="18" charset="0"/>
            </a:endParaRPr>
          </a:p>
          <a:p>
            <a:pPr marL="0">
              <a:lnSpc>
                <a:spcPct val="100000"/>
              </a:lnSpc>
              <a:buNone/>
            </a:pPr>
            <a:r>
              <a:rPr lang="en-US" altLang="zh-CN" dirty="0">
                <a:latin typeface="Calibri" panose="020F0502020204030204" pitchFamily="34" charset="0"/>
                <a:ea typeface="仿宋_GB2312" panose="02010609030101010101" pitchFamily="49" charset="-122"/>
                <a:cs typeface="Times New Roman" panose="02020603050405020304" pitchFamily="18" charset="0"/>
              </a:rPr>
              <a:t>        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9600" y="1408657"/>
            <a:ext cx="10972800" cy="383088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三、</a:t>
            </a:r>
            <a:r>
              <a:rPr lang="zh-CN" altLang="en-US" sz="4400" b="1" dirty="0"/>
              <a:t>存在的问题及原因</a:t>
            </a:r>
            <a:r>
              <a:rPr lang="en-US" altLang="zh-CN" sz="4400" b="1" dirty="0"/>
              <a:t/>
            </a:r>
            <a:br>
              <a:rPr lang="en-US" altLang="zh-CN" sz="4400" b="1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800" dirty="0">
                <a:solidFill>
                  <a:srgbClr val="FF0000"/>
                </a:solidFill>
                <a:effectLst/>
                <a:ea typeface="仿宋_GB2312" panose="02010609030101010101" pitchFamily="49" charset="-122"/>
                <a:cs typeface="Times New Roman" panose="02020603050405020304" pitchFamily="18" charset="0"/>
              </a:rPr>
              <a:t>（</a:t>
            </a:r>
            <a:r>
              <a:rPr lang="zh-CN" altLang="zh-CN" sz="3600" dirty="0">
                <a:solidFill>
                  <a:srgbClr val="FF0000"/>
                </a:solidFill>
                <a:effectLst/>
                <a:latin typeface="仿宋_GB2312" panose="02010609030101010101" pitchFamily="49" charset="-122"/>
                <a:ea typeface="仿宋_GB2312" panose="02010609030101010101" pitchFamily="49" charset="-122"/>
                <a:cs typeface="Times New Roman" panose="02020603050405020304" pitchFamily="18" charset="0"/>
              </a:rPr>
              <a:t>对照年度目标完成情况</a:t>
            </a:r>
            <a:r>
              <a:rPr lang="zh-CN" altLang="en-US" sz="3600" dirty="0">
                <a:solidFill>
                  <a:srgbClr val="FF0000"/>
                </a:solidFill>
                <a:effectLst/>
                <a:latin typeface="仿宋_GB2312" panose="02010609030101010101" pitchFamily="49" charset="-122"/>
                <a:ea typeface="仿宋_GB2312" panose="0201060903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3600" dirty="0">
                <a:solidFill>
                  <a:srgbClr val="FF0000"/>
                </a:solidFill>
                <a:effectLst/>
                <a:latin typeface="仿宋_GB2312" panose="02010609030101010101" pitchFamily="49" charset="-122"/>
                <a:ea typeface="仿宋_GB2312" panose="02010609030101010101" pitchFamily="49" charset="-122"/>
                <a:cs typeface="Times New Roman" panose="02020603050405020304" pitchFamily="18" charset="0"/>
              </a:rPr>
              <a:t>未完成的任务要分析</a:t>
            </a:r>
            <a:r>
              <a:rPr lang="zh-CN" altLang="zh-CN" sz="3600" dirty="0" smtClean="0">
                <a:solidFill>
                  <a:srgbClr val="FF0000"/>
                </a:solidFill>
                <a:effectLst/>
                <a:latin typeface="仿宋_GB2312" panose="02010609030101010101" pitchFamily="49" charset="-122"/>
                <a:ea typeface="仿宋_GB2312" panose="02010609030101010101" pitchFamily="49" charset="-122"/>
                <a:cs typeface="Times New Roman" panose="02020603050405020304" pitchFamily="18" charset="0"/>
              </a:rPr>
              <a:t>问题</a:t>
            </a:r>
            <a:r>
              <a:rPr lang="zh-CN" altLang="en-US" sz="3600" dirty="0" smtClean="0">
                <a:solidFill>
                  <a:srgbClr val="FF0000"/>
                </a:solidFill>
                <a:latin typeface="仿宋_GB2312" panose="02010609030101010101" pitchFamily="49" charset="-122"/>
                <a:ea typeface="仿宋_GB2312" panose="02010609030101010101" pitchFamily="49" charset="-122"/>
                <a:cs typeface="Times New Roman" panose="02020603050405020304" pitchFamily="18" charset="0"/>
              </a:rPr>
              <a:t>及原因</a:t>
            </a:r>
            <a:r>
              <a:rPr lang="zh-CN" altLang="en-US" sz="2800" dirty="0" smtClean="0">
                <a:solidFill>
                  <a:srgbClr val="FF0000"/>
                </a:solidFill>
                <a:effectLst/>
                <a:ea typeface="仿宋_GB2312" panose="02010609030101010101" pitchFamily="49" charset="-122"/>
                <a:cs typeface="Times New Roman" panose="02020603050405020304" pitchFamily="18" charset="0"/>
              </a:rPr>
              <a:t>）</a:t>
            </a:r>
            <a:endParaRPr lang="zh-CN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071128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四、</a:t>
            </a:r>
            <a:r>
              <a:rPr lang="zh-CN" altLang="en-US" sz="4400" b="1" dirty="0"/>
              <a:t>改进思考及</a:t>
            </a:r>
            <a:r>
              <a:rPr lang="en-US" altLang="zh-CN" sz="4400" b="1" dirty="0"/>
              <a:t>2021</a:t>
            </a:r>
            <a:r>
              <a:rPr lang="zh-CN" altLang="en-US" sz="4400" b="1" dirty="0"/>
              <a:t>年计划</a:t>
            </a:r>
            <a:r>
              <a:rPr lang="zh-CN" altLang="en-US" sz="4400" b="1" dirty="0" smtClean="0"/>
              <a:t>和目标</a:t>
            </a:r>
            <a:r>
              <a:rPr lang="en-US" altLang="zh-CN" sz="4400" dirty="0"/>
              <a:t/>
            </a:r>
            <a:br>
              <a:rPr lang="en-US" altLang="zh-CN" sz="4400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844040"/>
            <a:ext cx="10972800" cy="4282123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800" dirty="0" smtClean="0">
                <a:solidFill>
                  <a:srgbClr val="FF0000"/>
                </a:solidFill>
                <a:ea typeface="仿宋_GB2312" panose="02010609030101010101" pitchFamily="49" charset="-122"/>
                <a:cs typeface="Times New Roman" panose="02020603050405020304" pitchFamily="18" charset="0"/>
              </a:rPr>
              <a:t>（针对问题，提出改进思考及</a:t>
            </a:r>
            <a:r>
              <a:rPr lang="en-US" altLang="zh-CN" sz="2800" dirty="0" smtClean="0">
                <a:solidFill>
                  <a:srgbClr val="FF0000"/>
                </a:solidFill>
                <a:ea typeface="仿宋_GB2312" panose="02010609030101010101" pitchFamily="49" charset="-122"/>
                <a:cs typeface="Times New Roman" panose="02020603050405020304" pitchFamily="18" charset="0"/>
              </a:rPr>
              <a:t>2021</a:t>
            </a:r>
            <a:r>
              <a:rPr lang="zh-CN" altLang="en-US" sz="2800" dirty="0">
                <a:solidFill>
                  <a:srgbClr val="FF0000"/>
                </a:solidFill>
                <a:ea typeface="仿宋_GB2312" panose="0201060903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en-US" sz="2800" dirty="0" smtClean="0">
                <a:solidFill>
                  <a:srgbClr val="FF0000"/>
                </a:solidFill>
                <a:ea typeface="仿宋_GB2312" panose="02010609030101010101" pitchFamily="49" charset="-122"/>
                <a:cs typeface="Times New Roman" panose="02020603050405020304" pitchFamily="18" charset="0"/>
              </a:rPr>
              <a:t>计划和目标）</a:t>
            </a:r>
            <a:endParaRPr lang="en-US" altLang="zh-CN" sz="2800" dirty="0">
              <a:solidFill>
                <a:srgbClr val="FF0000"/>
              </a:solidFill>
              <a:ea typeface="仿宋_GB2312" panose="0201060903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538848" y="2244436"/>
            <a:ext cx="412896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谢谢</a:t>
            </a:r>
            <a:endParaRPr lang="zh-CN" altLang="en-US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170</Words>
  <Application>Microsoft Office PowerPoint</Application>
  <PresentationFormat>自定义</PresentationFormat>
  <Paragraphs>37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自定义设计方案</vt:lpstr>
      <vt:lpstr>20xx年目标考核报告</vt:lpstr>
      <vt:lpstr>目  录</vt:lpstr>
      <vt:lpstr>一、单位工作职责</vt:lpstr>
      <vt:lpstr>二、单位年度目标任务完成情况 </vt:lpstr>
      <vt:lpstr>幻灯片 5</vt:lpstr>
      <vt:lpstr>三、存在的问题及原因 </vt:lpstr>
      <vt:lpstr>四、改进思考及2021年计划和目标 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武汉工商学院2014年目标考核报告 </dc:title>
  <dc:creator>亓小林</dc:creator>
  <cp:lastModifiedBy>宋益</cp:lastModifiedBy>
  <cp:revision>41</cp:revision>
  <dcterms:created xsi:type="dcterms:W3CDTF">2014-12-01T09:17:00Z</dcterms:created>
  <dcterms:modified xsi:type="dcterms:W3CDTF">2020-12-22T03:56:39Z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2052-11.3.0.8632</vt:lpwstr>
  </property>
</Properties>
</file>